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4" r:id="rId2"/>
    <p:sldId id="306" r:id="rId3"/>
    <p:sldId id="308" r:id="rId4"/>
    <p:sldId id="303" r:id="rId5"/>
    <p:sldId id="302" r:id="rId6"/>
    <p:sldId id="311" r:id="rId7"/>
    <p:sldId id="298" r:id="rId8"/>
    <p:sldId id="282" r:id="rId9"/>
    <p:sldId id="313" r:id="rId10"/>
    <p:sldId id="317" r:id="rId11"/>
    <p:sldId id="288" r:id="rId12"/>
    <p:sldId id="319" r:id="rId13"/>
    <p:sldId id="326" r:id="rId14"/>
    <p:sldId id="322" r:id="rId15"/>
    <p:sldId id="323" r:id="rId16"/>
    <p:sldId id="256" r:id="rId17"/>
    <p:sldId id="314" r:id="rId18"/>
    <p:sldId id="297" r:id="rId19"/>
    <p:sldId id="283" r:id="rId20"/>
    <p:sldId id="325" r:id="rId21"/>
    <p:sldId id="316" r:id="rId22"/>
    <p:sldId id="315" r:id="rId23"/>
    <p:sldId id="310" r:id="rId24"/>
    <p:sldId id="281" r:id="rId25"/>
  </p:sldIdLst>
  <p:sldSz cx="9906000" cy="6858000" type="A4"/>
  <p:notesSz cx="6858000" cy="9144000"/>
  <p:defaultTextStyle>
    <a:defPPr>
      <a:defRPr lang="en-US"/>
    </a:defPPr>
    <a:lvl1pPr marL="0" algn="l" defTabSz="4571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4571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1" algn="l" defTabSz="4571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4571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4571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6" algn="l" defTabSz="4571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4571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6" algn="l" defTabSz="4571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1" algn="l" defTabSz="4571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948B"/>
    <a:srgbClr val="FDB813"/>
    <a:srgbClr val="1C4A4A"/>
    <a:srgbClr val="A9C832"/>
    <a:srgbClr val="12733B"/>
    <a:srgbClr val="73A500"/>
    <a:srgbClr val="221C61"/>
    <a:srgbClr val="342D13"/>
    <a:srgbClr val="000033"/>
    <a:srgbClr val="EA6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13" autoAdjust="0"/>
    <p:restoredTop sz="90598" autoAdjust="0"/>
  </p:normalViewPr>
  <p:slideViewPr>
    <p:cSldViewPr snapToGrid="0" snapToObjects="1">
      <p:cViewPr varScale="1">
        <p:scale>
          <a:sx n="68" d="100"/>
          <a:sy n="68" d="100"/>
        </p:scale>
        <p:origin x="1324" y="5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elodie%201:Library:Caches:TemporaryItems:Outlook%20Temp:OPRL%20Revenues%202016%5b1%5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646673786775493E-2"/>
          <c:y val="6.0067959382999102E-2"/>
          <c:w val="0.78635853367962505"/>
          <c:h val="0.9399320406170009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Kenya Shs</c:v>
                </c:pt>
              </c:strCache>
            </c:strRef>
          </c:tx>
          <c:dPt>
            <c:idx val="0"/>
            <c:bubble3D val="0"/>
            <c:spPr>
              <a:solidFill>
                <a:srgbClr val="FDB813"/>
              </a:solidFill>
            </c:spPr>
            <c:extLst>
              <c:ext xmlns:c16="http://schemas.microsoft.com/office/drawing/2014/chart" uri="{C3380CC4-5D6E-409C-BE32-E72D297353CC}">
                <c16:uniqueId val="{00000001-E825-4F0C-BD37-93AEE521514D}"/>
              </c:ext>
            </c:extLst>
          </c:dPt>
          <c:dPt>
            <c:idx val="1"/>
            <c:bubble3D val="0"/>
            <c:spPr>
              <a:solidFill>
                <a:srgbClr val="EA691F"/>
              </a:solidFill>
            </c:spPr>
            <c:extLst>
              <c:ext xmlns:c16="http://schemas.microsoft.com/office/drawing/2014/chart" uri="{C3380CC4-5D6E-409C-BE32-E72D297353CC}">
                <c16:uniqueId val="{00000003-E825-4F0C-BD37-93AEE521514D}"/>
              </c:ext>
            </c:extLst>
          </c:dPt>
          <c:dPt>
            <c:idx val="2"/>
            <c:bubble3D val="0"/>
            <c:spPr>
              <a:solidFill>
                <a:srgbClr val="9E7FBA"/>
              </a:solidFill>
            </c:spPr>
            <c:extLst>
              <c:ext xmlns:c16="http://schemas.microsoft.com/office/drawing/2014/chart" uri="{C3380CC4-5D6E-409C-BE32-E72D297353CC}">
                <c16:uniqueId val="{00000005-E825-4F0C-BD37-93AEE521514D}"/>
              </c:ext>
            </c:extLst>
          </c:dPt>
          <c:dPt>
            <c:idx val="3"/>
            <c:bubble3D val="0"/>
            <c:spPr>
              <a:solidFill>
                <a:srgbClr val="1C4A4A"/>
              </a:solidFill>
            </c:spPr>
            <c:extLst>
              <c:ext xmlns:c16="http://schemas.microsoft.com/office/drawing/2014/chart" uri="{C3380CC4-5D6E-409C-BE32-E72D297353CC}">
                <c16:uniqueId val="{00000007-E825-4F0C-BD37-93AEE521514D}"/>
              </c:ext>
            </c:extLst>
          </c:dPt>
          <c:dPt>
            <c:idx val="4"/>
            <c:bubble3D val="0"/>
            <c:spPr>
              <a:solidFill>
                <a:srgbClr val="A9C832"/>
              </a:solidFill>
            </c:spPr>
            <c:extLst>
              <c:ext xmlns:c16="http://schemas.microsoft.com/office/drawing/2014/chart" uri="{C3380CC4-5D6E-409C-BE32-E72D297353CC}">
                <c16:uniqueId val="{00000009-E825-4F0C-BD37-93AEE521514D}"/>
              </c:ext>
            </c:extLst>
          </c:dPt>
          <c:dPt>
            <c:idx val="5"/>
            <c:bubble3D val="0"/>
            <c:spPr>
              <a:solidFill>
                <a:srgbClr val="221C61"/>
              </a:solidFill>
            </c:spPr>
            <c:extLst>
              <c:ext xmlns:c16="http://schemas.microsoft.com/office/drawing/2014/chart" uri="{C3380CC4-5D6E-409C-BE32-E72D297353CC}">
                <c16:uniqueId val="{0000000B-E825-4F0C-BD37-93AEE521514D}"/>
              </c:ext>
            </c:extLst>
          </c:dPt>
          <c:cat>
            <c:strRef>
              <c:f>Sheet1!$A$2:$A$7</c:f>
              <c:strCache>
                <c:ptCount val="6"/>
                <c:pt idx="0">
                  <c:v>Tourism</c:v>
                </c:pt>
                <c:pt idx="1">
                  <c:v>Livestock</c:v>
                </c:pt>
                <c:pt idx="2">
                  <c:v>Enterprise</c:v>
                </c:pt>
                <c:pt idx="3">
                  <c:v>Farming</c:v>
                </c:pt>
                <c:pt idx="4">
                  <c:v>Donors</c:v>
                </c:pt>
                <c:pt idx="5">
                  <c:v>Other income</c:v>
                </c:pt>
              </c:strCache>
            </c:strRef>
          </c:cat>
          <c:val>
            <c:numRef>
              <c:f>Sheet1!$B$2:$B$7</c:f>
              <c:numCache>
                <c:formatCode>_-* #,##0_-;\-* #,##0_-;_-* "-"??_-;_-@_-</c:formatCode>
                <c:ptCount val="6"/>
                <c:pt idx="0">
                  <c:v>296852260</c:v>
                </c:pt>
                <c:pt idx="1">
                  <c:v>156855602</c:v>
                </c:pt>
                <c:pt idx="2">
                  <c:v>15944207</c:v>
                </c:pt>
                <c:pt idx="3">
                  <c:v>19877083</c:v>
                </c:pt>
                <c:pt idx="4">
                  <c:v>43141436</c:v>
                </c:pt>
                <c:pt idx="5">
                  <c:v>4436033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825-4F0C-BD37-93AEE52151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2.2773797199144899E-3"/>
          <c:w val="0.99819872525675801"/>
          <c:h val="0.156803933414431"/>
        </c:manualLayout>
      </c:layout>
      <c:overlay val="0"/>
      <c:txPr>
        <a:bodyPr/>
        <a:lstStyle/>
        <a:p>
          <a:pPr>
            <a:defRPr sz="1600"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0.55355</cdr:x>
      <cdr:y>0.38591</cdr:y>
    </cdr:from>
    <cdr:to>
      <cdr:x>0.66444</cdr:x>
      <cdr:y>0.49064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71535" y="2121365"/>
          <a:ext cx="1016000" cy="575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>
              <a:latin typeface="Arial"/>
              <a:cs typeface="Arial"/>
            </a:rPr>
            <a:t>55%</a:t>
          </a:r>
        </a:p>
      </cdr:txBody>
    </cdr:sp>
  </cdr:relSizeAnchor>
  <cdr:relSizeAnchor xmlns:cdr="http://schemas.openxmlformats.org/drawingml/2006/chartDrawing">
    <cdr:from>
      <cdr:x>0.20978</cdr:x>
      <cdr:y>0.36742</cdr:y>
    </cdr:from>
    <cdr:to>
      <cdr:x>0.32067</cdr:x>
      <cdr:y>0.47216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21934" y="2019765"/>
          <a:ext cx="1016000" cy="575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>
              <a:latin typeface="Arial"/>
              <a:cs typeface="Arial"/>
            </a:rPr>
            <a:t>29%</a:t>
          </a:r>
        </a:p>
      </cdr:txBody>
    </cdr:sp>
  </cdr:relSizeAnchor>
  <cdr:relSizeAnchor xmlns:cdr="http://schemas.openxmlformats.org/drawingml/2006/chartDrawing">
    <cdr:from>
      <cdr:x>0.3983</cdr:x>
      <cdr:y>0.26885</cdr:y>
    </cdr:from>
    <cdr:to>
      <cdr:x>0.50919</cdr:x>
      <cdr:y>0.37358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49134" y="1477899"/>
          <a:ext cx="1016000" cy="575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>
              <a:latin typeface="Arial"/>
              <a:cs typeface="Arial"/>
            </a:rPr>
            <a:t>8%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013CC-093A-40EB-ACC3-249694877635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6C05B-44EF-4FF4-B1C4-BBECE53C2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95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C2BAD-C8C5-4234-84EA-07101F8B4513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D666B-CC10-4D36-A3A3-61D515E10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5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1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1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02756" indent="-27029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81164" indent="-21623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13629" indent="-21623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46095" indent="-21623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78560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11026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43491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675957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87D852-A5E0-40B8-AE82-64144CA27648}" type="slidenum">
              <a:rPr lang="en-GB" altLang="en-US" sz="120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GB" alt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02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50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72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56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66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3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43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52500" y="4539342"/>
            <a:ext cx="5219700" cy="3918857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22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45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07936"/>
            <a:ext cx="5486400" cy="4114800"/>
          </a:xfrm>
        </p:spPr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4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02756" indent="-27029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81164" indent="-21623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13629" indent="-21623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46095" indent="-21623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78560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11026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43491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675957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FABAA2-E1C2-41D0-84D4-EA1F643D8A50}" type="slidenum">
              <a:rPr lang="en-GB" altLang="en-US" sz="120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E9DBD-0087-5E47-A443-82D54892E6E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15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21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150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66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76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6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5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89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0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8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5057" y="4343400"/>
            <a:ext cx="6553200" cy="4114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07936"/>
            <a:ext cx="5486400" cy="4114800"/>
          </a:xfrm>
        </p:spPr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666B-CC10-4D36-A3A3-61D515E10C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4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5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0"/>
            <a:ext cx="2414588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6" y="274640"/>
            <a:ext cx="7078663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58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6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3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1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1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6" indent="0">
              <a:buNone/>
              <a:defRPr sz="2000"/>
            </a:lvl6pPr>
            <a:lvl7pPr marL="2742990" indent="0">
              <a:buNone/>
              <a:defRPr sz="2000"/>
            </a:lvl7pPr>
            <a:lvl8pPr marL="3200156" indent="0">
              <a:buNone/>
              <a:defRPr sz="2000"/>
            </a:lvl8pPr>
            <a:lvl9pPr marL="36573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99FB3-4470-9041-897D-E458401BF70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1AD27-42B0-4449-B42C-E04F752F87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P_Logo_Large.png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313" y="6352219"/>
            <a:ext cx="1011062" cy="3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  <p:txStyles>
    <p:titleStyle>
      <a:lvl1pPr algn="ctr" defTabSz="4571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45716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4" indent="-285728" algn="l" defTabSz="45716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3" indent="-228582" algn="l" defTabSz="45716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8" indent="-228582" algn="l" defTabSz="45716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3" indent="-228582" algn="l" defTabSz="45716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08" indent="-228582" algn="l" defTabSz="4571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3" indent="-228582" algn="l" defTabSz="4571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9" indent="-228582" algn="l" defTabSz="4571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3" indent="-228582" algn="l" defTabSz="4571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457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457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457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457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6" algn="l" defTabSz="457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457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6" algn="l" defTabSz="457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1" algn="l" defTabSz="457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http://communitycarbonpool.info/wp-content/uploads/2012/03/ffi-logo-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8" y="50804"/>
            <a:ext cx="5596731" cy="207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228" y="1749562"/>
            <a:ext cx="4745174" cy="17330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5950" y="3706592"/>
            <a:ext cx="567417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sz="3600" dirty="0"/>
              <a:t>A long-term commitment to self-financing of large landscape scale conservation</a:t>
            </a:r>
          </a:p>
          <a:p>
            <a:pPr algn="ctr"/>
            <a:r>
              <a:rPr lang="en-GB" sz="2000" dirty="0"/>
              <a:t>Joanna Elliott</a:t>
            </a:r>
          </a:p>
          <a:p>
            <a:pPr algn="ctr"/>
            <a:r>
              <a:rPr lang="en-GB" sz="2000" dirty="0"/>
              <a:t>Senior Director, FFI</a:t>
            </a:r>
          </a:p>
        </p:txBody>
      </p:sp>
    </p:spTree>
    <p:extLst>
      <p:ext uri="{BB962C8B-B14F-4D97-AF65-F5344CB8AC3E}">
        <p14:creationId xmlns:p14="http://schemas.microsoft.com/office/powerpoint/2010/main" val="40522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advClick="0" advTm="20000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4" y="164949"/>
            <a:ext cx="6902794" cy="597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7255806" y="1211071"/>
            <a:ext cx="2663050" cy="32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163" tIns="51581" rIns="103163" bIns="51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marL="386860" indent="-386860" eaLnBrk="1" hangingPunct="1">
              <a:lnSpc>
                <a:spcPts val="4062"/>
              </a:lnSpc>
              <a:buFont typeface="Wingdings" pitchFamily="2" charset="2"/>
              <a:buChar char="q"/>
            </a:pPr>
            <a:r>
              <a:rPr lang="en-US" dirty="0">
                <a:solidFill>
                  <a:srgbClr val="4F6228"/>
                </a:solidFill>
                <a:latin typeface="+mn-lt"/>
              </a:rPr>
              <a:t>26,000 people</a:t>
            </a:r>
          </a:p>
          <a:p>
            <a:pPr marL="386860" indent="-386860" eaLnBrk="1" hangingPunct="1">
              <a:lnSpc>
                <a:spcPts val="4062"/>
              </a:lnSpc>
              <a:buFont typeface="Wingdings" pitchFamily="2" charset="2"/>
              <a:buChar char="q"/>
            </a:pPr>
            <a:r>
              <a:rPr lang="en-US" dirty="0">
                <a:solidFill>
                  <a:srgbClr val="4F6228"/>
                </a:solidFill>
                <a:latin typeface="+mn-lt"/>
              </a:rPr>
              <a:t>4,800 households</a:t>
            </a:r>
          </a:p>
          <a:p>
            <a:pPr marL="386860" indent="-386860" eaLnBrk="1" hangingPunct="1">
              <a:lnSpc>
                <a:spcPts val="4062"/>
              </a:lnSpc>
              <a:buFont typeface="Wingdings" pitchFamily="2" charset="2"/>
              <a:buChar char="q"/>
            </a:pPr>
            <a:r>
              <a:rPr lang="en-US" dirty="0">
                <a:solidFill>
                  <a:srgbClr val="4F6228"/>
                </a:solidFill>
                <a:latin typeface="+mn-lt"/>
              </a:rPr>
              <a:t>5 water associations</a:t>
            </a:r>
          </a:p>
          <a:p>
            <a:pPr marL="386860" indent="-386860" eaLnBrk="1" hangingPunct="1">
              <a:lnSpc>
                <a:spcPts val="4062"/>
              </a:lnSpc>
              <a:buFont typeface="Wingdings" pitchFamily="2" charset="2"/>
              <a:buChar char="q"/>
            </a:pPr>
            <a:r>
              <a:rPr lang="en-US" dirty="0">
                <a:solidFill>
                  <a:srgbClr val="4F6228"/>
                </a:solidFill>
                <a:latin typeface="+mn-lt"/>
              </a:rPr>
              <a:t>42 schools</a:t>
            </a:r>
          </a:p>
          <a:p>
            <a:pPr marL="386860" indent="-386860" eaLnBrk="1" hangingPunct="1">
              <a:lnSpc>
                <a:spcPts val="4062"/>
              </a:lnSpc>
              <a:buFont typeface="Wingdings" pitchFamily="2" charset="2"/>
              <a:buChar char="q"/>
            </a:pPr>
            <a:r>
              <a:rPr lang="en-US" dirty="0">
                <a:solidFill>
                  <a:srgbClr val="4F6228"/>
                </a:solidFill>
                <a:latin typeface="+mn-lt"/>
              </a:rPr>
              <a:t>215 formal groups</a:t>
            </a:r>
          </a:p>
          <a:p>
            <a:pPr marL="386860" indent="-386860" eaLnBrk="1" hangingPunct="1">
              <a:lnSpc>
                <a:spcPts val="4062"/>
              </a:lnSpc>
              <a:buFont typeface="Wingdings" pitchFamily="2" charset="2"/>
              <a:buChar char="q"/>
            </a:pPr>
            <a:r>
              <a:rPr lang="en-US" dirty="0">
                <a:solidFill>
                  <a:srgbClr val="4F6228"/>
                </a:solidFill>
                <a:latin typeface="+mn-lt"/>
              </a:rPr>
              <a:t>8 dispensaries</a:t>
            </a:r>
            <a:r>
              <a:rPr lang="en-US" b="1" dirty="0">
                <a:solidFill>
                  <a:srgbClr val="4F6228"/>
                </a:solidFill>
                <a:latin typeface="Arial Black" pitchFamily="34" charset="0"/>
              </a:rPr>
              <a:t> </a:t>
            </a:r>
            <a:endParaRPr lang="en-US" b="1" baseline="30000" dirty="0">
              <a:solidFill>
                <a:srgbClr val="4F6228"/>
              </a:solidFill>
              <a:latin typeface="Arial Black" pitchFamily="34" charset="0"/>
            </a:endParaRPr>
          </a:p>
        </p:txBody>
      </p:sp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0835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468" y="292366"/>
            <a:ext cx="8877866" cy="592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86981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+mn-lt"/>
                <a:cs typeface="Earthwerk"/>
              </a:rPr>
              <a:t>OPC Schools Program</a:t>
            </a:r>
          </a:p>
        </p:txBody>
      </p:sp>
    </p:spTree>
    <p:extLst>
      <p:ext uri="{BB962C8B-B14F-4D97-AF65-F5344CB8AC3E}">
        <p14:creationId xmlns:p14="http://schemas.microsoft.com/office/powerpoint/2010/main" val="2721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75" r="7295" b="16262"/>
          <a:stretch/>
        </p:blipFill>
        <p:spPr>
          <a:xfrm>
            <a:off x="1749561" y="652058"/>
            <a:ext cx="5848530" cy="2747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41" y="3527366"/>
            <a:ext cx="3641409" cy="26890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4836" y="150007"/>
            <a:ext cx="6955971" cy="719723"/>
          </a:xfrm>
          <a:prstGeom prst="rect">
            <a:avLst/>
          </a:prstGeom>
          <a:noFill/>
        </p:spPr>
        <p:txBody>
          <a:bodyPr wrap="square" lIns="103163" tIns="51581" rIns="103163" bIns="51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dirty="0">
                <a:latin typeface="+mn-lt"/>
              </a:rPr>
              <a:t>Supporting Agribusiness</a:t>
            </a:r>
            <a:r>
              <a:rPr lang="en-US" sz="3600" dirty="0">
                <a:solidFill>
                  <a:srgbClr val="4F6228"/>
                </a:solidFill>
                <a:latin typeface="Earthwerk" pitchFamily="50" charset="0"/>
              </a:rPr>
              <a:t>  </a:t>
            </a:r>
          </a:p>
        </p:txBody>
      </p:sp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r="13595"/>
          <a:stretch/>
        </p:blipFill>
        <p:spPr>
          <a:xfrm>
            <a:off x="612322" y="3527366"/>
            <a:ext cx="3832905" cy="27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1084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lliott\Pictures\FFI\water-pan-ol-pejeta-agricul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0" y="906236"/>
            <a:ext cx="5132379" cy="28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Elliott\Pictures\FFI\local-farmer-with-water-tank-ol-peje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01" y="465363"/>
            <a:ext cx="3265204" cy="58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lliott\Pictures\FFI\schools-plant-vegetabl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78" y="3926827"/>
            <a:ext cx="4898571" cy="275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8917"/>
            <a:ext cx="5886449" cy="9630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Earthwerk"/>
              </a:rPr>
              <a:t>Community Water Projects</a:t>
            </a:r>
            <a:endParaRPr lang="en-US" dirty="0">
              <a:latin typeface="+mn-lt"/>
              <a:cs typeface="Earthwerk"/>
            </a:endParaRPr>
          </a:p>
        </p:txBody>
      </p:sp>
      <p:pic>
        <p:nvPicPr>
          <p:cNvPr id="8" name="Picture 7" descr="OP_Logo_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push dir="u"/>
      </p:transition>
    </mc:Choice>
    <mc:Fallback xmlns="">
      <p:transition advClick="0" advTm="2000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11487" y="1414803"/>
            <a:ext cx="5094513" cy="1212165"/>
          </a:xfrm>
          <a:prstGeom prst="rect">
            <a:avLst/>
          </a:prstGeom>
          <a:noFill/>
        </p:spPr>
        <p:txBody>
          <a:bodyPr wrap="square" lIns="103163" tIns="51581" rIns="103163" bIns="51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dirty="0">
                <a:latin typeface="+mn-lt"/>
              </a:rPr>
              <a:t>Solar Energy &amp; Improved Cooking Stoves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57" y="2597106"/>
            <a:ext cx="4072951" cy="3007718"/>
          </a:xfrm>
          <a:prstGeom prst="rect">
            <a:avLst/>
          </a:prstGeom>
        </p:spPr>
      </p:pic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161" y="954903"/>
            <a:ext cx="5094513" cy="658167"/>
          </a:xfrm>
          <a:prstGeom prst="rect">
            <a:avLst/>
          </a:prstGeom>
          <a:noFill/>
        </p:spPr>
        <p:txBody>
          <a:bodyPr wrap="square" lIns="103163" tIns="51581" rIns="103163" bIns="51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dirty="0">
                <a:latin typeface="+mn-lt"/>
              </a:rPr>
              <a:t>Clinics &amp; Dispensaries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92" y="1648955"/>
            <a:ext cx="3690010" cy="275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8682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6922" y="407785"/>
            <a:ext cx="7788235" cy="658167"/>
          </a:xfrm>
          <a:prstGeom prst="rect">
            <a:avLst/>
          </a:prstGeom>
          <a:noFill/>
        </p:spPr>
        <p:txBody>
          <a:bodyPr wrap="square" lIns="103163" tIns="51581" rIns="103163" bIns="51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dirty="0">
                <a:latin typeface="+mn-lt"/>
              </a:rPr>
              <a:t>Addressing Human Wildlife Conflict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1"/>
          <a:stretch/>
        </p:blipFill>
        <p:spPr>
          <a:xfrm>
            <a:off x="1706335" y="1221683"/>
            <a:ext cx="6166505" cy="4806114"/>
          </a:xfrm>
          <a:prstGeom prst="rect">
            <a:avLst/>
          </a:prstGeom>
        </p:spPr>
      </p:pic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5436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_2020-diagram_03_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716" y="219422"/>
            <a:ext cx="4395541" cy="639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3268" y="153525"/>
            <a:ext cx="8915400" cy="781579"/>
          </a:xfrm>
          <a:prstGeom prst="rect">
            <a:avLst/>
          </a:prstGeom>
        </p:spPr>
        <p:txBody>
          <a:bodyPr vert="horz" lIns="91433" tIns="45717" rIns="91433" bIns="45717" rtlCol="0" anchor="ctr">
            <a:noAutofit/>
          </a:bodyPr>
          <a:lstStyle>
            <a:lvl1pPr algn="ctr" defTabSz="4571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  <a:cs typeface="Earthwerk"/>
              </a:rPr>
              <a:t>OPC Financial Model</a:t>
            </a:r>
          </a:p>
        </p:txBody>
      </p:sp>
    </p:spTree>
    <p:extLst>
      <p:ext uri="{BB962C8B-B14F-4D97-AF65-F5344CB8AC3E}">
        <p14:creationId xmlns:p14="http://schemas.microsoft.com/office/powerpoint/2010/main" val="22219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3525"/>
            <a:ext cx="8915400" cy="78157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  <a:cs typeface="Earthwerk"/>
              </a:rPr>
              <a:t>Sources of Income – FY 2016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898572"/>
              </p:ext>
            </p:extLst>
          </p:nvPr>
        </p:nvGraphicFramePr>
        <p:xfrm>
          <a:off x="482597" y="1045169"/>
          <a:ext cx="9161845" cy="549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09796" y="2362200"/>
            <a:ext cx="1016000" cy="57573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cs typeface="Arial"/>
              </a:rPr>
              <a:t>3%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3266" y="2209800"/>
            <a:ext cx="1016000" cy="57573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cs typeface="Arial"/>
              </a:rPr>
              <a:t>4%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0466" y="2057400"/>
            <a:ext cx="1016000" cy="57573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cs typeface="Arial"/>
              </a:rPr>
              <a:t>1%</a:t>
            </a:r>
          </a:p>
        </p:txBody>
      </p:sp>
      <p:pic>
        <p:nvPicPr>
          <p:cNvPr id="12" name="Picture 11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33191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9210" y="1522712"/>
            <a:ext cx="9020908" cy="5152292"/>
            <a:chOff x="469210" y="715108"/>
            <a:chExt cx="9020908" cy="5152292"/>
          </a:xfrm>
        </p:grpSpPr>
        <p:grpSp>
          <p:nvGrpSpPr>
            <p:cNvPr id="2" name="Group 1"/>
            <p:cNvGrpSpPr/>
            <p:nvPr/>
          </p:nvGrpSpPr>
          <p:grpSpPr>
            <a:xfrm>
              <a:off x="469210" y="715108"/>
              <a:ext cx="9020908" cy="5152292"/>
              <a:chOff x="357554" y="715108"/>
              <a:chExt cx="9020908" cy="5152292"/>
            </a:xfrm>
          </p:grpSpPr>
          <p:grpSp>
            <p:nvGrpSpPr>
              <p:cNvPr id="13" name="Group 26"/>
              <p:cNvGrpSpPr>
                <a:grpSpLocks/>
              </p:cNvGrpSpPr>
              <p:nvPr/>
            </p:nvGrpSpPr>
            <p:grpSpPr bwMode="auto">
              <a:xfrm>
                <a:off x="357554" y="715108"/>
                <a:ext cx="9020908" cy="5152292"/>
                <a:chOff x="358620" y="715108"/>
                <a:chExt cx="8610600" cy="5152292"/>
              </a:xfrm>
            </p:grpSpPr>
            <p:sp>
              <p:nvSpPr>
                <p:cNvPr id="14" name="Oval 6"/>
                <p:cNvSpPr>
                  <a:spLocks noChangeArrowheads="1"/>
                </p:cNvSpPr>
                <p:nvPr/>
              </p:nvSpPr>
              <p:spPr bwMode="auto">
                <a:xfrm>
                  <a:off x="358620" y="715108"/>
                  <a:ext cx="8610600" cy="5152292"/>
                </a:xfrm>
                <a:prstGeom prst="ellipse">
                  <a:avLst/>
                </a:prstGeom>
                <a:solidFill>
                  <a:srgbClr val="FDB81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810000" y="1341438"/>
                  <a:ext cx="2362200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/>
                    <a:t>Community assistance </a:t>
                  </a:r>
                </a:p>
              </p:txBody>
            </p:sp>
          </p:grpSp>
          <p:grpSp>
            <p:nvGrpSpPr>
              <p:cNvPr id="16" name="Group 28"/>
              <p:cNvGrpSpPr>
                <a:grpSpLocks/>
              </p:cNvGrpSpPr>
              <p:nvPr/>
            </p:nvGrpSpPr>
            <p:grpSpPr bwMode="auto">
              <a:xfrm>
                <a:off x="533399" y="1172308"/>
                <a:ext cx="8704385" cy="4618892"/>
                <a:chOff x="533399" y="1676400"/>
                <a:chExt cx="8321512" cy="4114800"/>
              </a:xfrm>
            </p:grpSpPr>
            <p:sp>
              <p:nvSpPr>
                <p:cNvPr id="17" name="Oval 7"/>
                <p:cNvSpPr>
                  <a:spLocks noChangeArrowheads="1"/>
                </p:cNvSpPr>
                <p:nvPr/>
              </p:nvSpPr>
              <p:spPr bwMode="auto">
                <a:xfrm>
                  <a:off x="533399" y="1676400"/>
                  <a:ext cx="8321512" cy="4114800"/>
                </a:xfrm>
                <a:prstGeom prst="ellipse">
                  <a:avLst/>
                </a:prstGeom>
                <a:solidFill>
                  <a:srgbClr val="EA691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865563" y="1773238"/>
                  <a:ext cx="2362200" cy="274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 b="1" dirty="0"/>
                    <a:t>Boundary</a:t>
                  </a:r>
                  <a:r>
                    <a:rPr lang="en-US" sz="1400" dirty="0"/>
                    <a:t> </a:t>
                  </a:r>
                  <a:r>
                    <a:rPr lang="en-US" sz="1400" b="1" dirty="0"/>
                    <a:t>fence </a:t>
                  </a:r>
                </a:p>
              </p:txBody>
            </p:sp>
          </p:grpSp>
          <p:grpSp>
            <p:nvGrpSpPr>
              <p:cNvPr id="19" name="Group 30"/>
              <p:cNvGrpSpPr>
                <a:grpSpLocks/>
              </p:cNvGrpSpPr>
              <p:nvPr/>
            </p:nvGrpSpPr>
            <p:grpSpPr bwMode="auto">
              <a:xfrm>
                <a:off x="838200" y="1623149"/>
                <a:ext cx="8071338" cy="4091851"/>
                <a:chOff x="838200" y="2133600"/>
                <a:chExt cx="7467600" cy="3581400"/>
              </a:xfrm>
            </p:grpSpPr>
            <p:sp>
              <p:nvSpPr>
                <p:cNvPr id="20" name="Oval 9"/>
                <p:cNvSpPr>
                  <a:spLocks noChangeArrowheads="1"/>
                </p:cNvSpPr>
                <p:nvPr/>
              </p:nvSpPr>
              <p:spPr bwMode="auto">
                <a:xfrm>
                  <a:off x="838200" y="2133600"/>
                  <a:ext cx="7467600" cy="3581400"/>
                </a:xfrm>
                <a:prstGeom prst="ellipse">
                  <a:avLst/>
                </a:prstGeom>
                <a:solidFill>
                  <a:srgbClr val="73A5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352800" y="2270218"/>
                  <a:ext cx="2732088" cy="2693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 b="1" dirty="0"/>
                    <a:t>Cattle herders / general security</a:t>
                  </a:r>
                  <a:r>
                    <a:rPr lang="en-US" sz="1200" b="1" dirty="0"/>
                    <a:t> </a:t>
                  </a:r>
                </a:p>
              </p:txBody>
            </p:sp>
          </p:grpSp>
          <p:grpSp>
            <p:nvGrpSpPr>
              <p:cNvPr id="22" name="Group 32"/>
              <p:cNvGrpSpPr>
                <a:grpSpLocks/>
              </p:cNvGrpSpPr>
              <p:nvPr/>
            </p:nvGrpSpPr>
            <p:grpSpPr bwMode="auto">
              <a:xfrm>
                <a:off x="1143000" y="2145323"/>
                <a:ext cx="7344508" cy="3493477"/>
                <a:chOff x="1143000" y="2514600"/>
                <a:chExt cx="6858000" cy="3124200"/>
              </a:xfrm>
            </p:grpSpPr>
            <p:sp>
              <p:nvSpPr>
                <p:cNvPr id="23" name="Oval 11"/>
                <p:cNvSpPr>
                  <a:spLocks noChangeArrowheads="1"/>
                </p:cNvSpPr>
                <p:nvPr/>
              </p:nvSpPr>
              <p:spPr bwMode="auto">
                <a:xfrm>
                  <a:off x="1143000" y="2514600"/>
                  <a:ext cx="6858000" cy="3124200"/>
                </a:xfrm>
                <a:prstGeom prst="ellipse">
                  <a:avLst/>
                </a:prstGeom>
                <a:solidFill>
                  <a:srgbClr val="A9C8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022725" y="2667000"/>
                  <a:ext cx="2133600" cy="275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 b="1" dirty="0"/>
                    <a:t>Rhino patrols </a:t>
                  </a:r>
                </a:p>
              </p:txBody>
            </p:sp>
          </p:grpSp>
          <p:grpSp>
            <p:nvGrpSpPr>
              <p:cNvPr id="26" name="Group 34"/>
              <p:cNvGrpSpPr>
                <a:grpSpLocks/>
              </p:cNvGrpSpPr>
              <p:nvPr/>
            </p:nvGrpSpPr>
            <p:grpSpPr bwMode="auto">
              <a:xfrm>
                <a:off x="1676399" y="2801815"/>
                <a:ext cx="6260123" cy="2760785"/>
                <a:chOff x="1676400" y="3048000"/>
                <a:chExt cx="5791200" cy="2514600"/>
              </a:xfrm>
            </p:grpSpPr>
            <p:sp>
              <p:nvSpPr>
                <p:cNvPr id="27" name="Oval 13"/>
                <p:cNvSpPr>
                  <a:spLocks noChangeArrowheads="1"/>
                </p:cNvSpPr>
                <p:nvPr/>
              </p:nvSpPr>
              <p:spPr bwMode="auto">
                <a:xfrm>
                  <a:off x="1676400" y="3048000"/>
                  <a:ext cx="5791200" cy="2514600"/>
                </a:xfrm>
                <a:prstGeom prst="ellipse">
                  <a:avLst/>
                </a:prstGeom>
                <a:solidFill>
                  <a:srgbClr val="12733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521227" y="3267413"/>
                  <a:ext cx="2274737" cy="280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 b="1" dirty="0">
                      <a:solidFill>
                        <a:srgbClr val="FFFFFF"/>
                      </a:solidFill>
                    </a:rPr>
                    <a:t>Ol Pejeta armed teams</a:t>
                  </a:r>
                </a:p>
              </p:txBody>
            </p:sp>
          </p:grpSp>
          <p:grpSp>
            <p:nvGrpSpPr>
              <p:cNvPr id="29" name="Group 36"/>
              <p:cNvGrpSpPr>
                <a:grpSpLocks/>
              </p:cNvGrpSpPr>
              <p:nvPr/>
            </p:nvGrpSpPr>
            <p:grpSpPr bwMode="auto">
              <a:xfrm>
                <a:off x="2057399" y="3505200"/>
                <a:ext cx="5445369" cy="1981200"/>
                <a:chOff x="2057400" y="3505200"/>
                <a:chExt cx="4953000" cy="1981200"/>
              </a:xfrm>
            </p:grpSpPr>
            <p:sp>
              <p:nvSpPr>
                <p:cNvPr id="30" name="Oval 18"/>
                <p:cNvSpPr>
                  <a:spLocks noChangeArrowheads="1"/>
                </p:cNvSpPr>
                <p:nvPr/>
              </p:nvSpPr>
              <p:spPr bwMode="auto">
                <a:xfrm>
                  <a:off x="2057400" y="3505200"/>
                  <a:ext cx="4953000" cy="1981200"/>
                </a:xfrm>
                <a:prstGeom prst="ellipse">
                  <a:avLst/>
                </a:prstGeom>
                <a:solidFill>
                  <a:srgbClr val="1C4A4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657600" y="4076700"/>
                  <a:ext cx="2209800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 b="1" dirty="0">
                      <a:solidFill>
                        <a:schemeClr val="bg1"/>
                      </a:solidFill>
                    </a:rPr>
                    <a:t>Aircraft and tracker dogs </a:t>
                  </a:r>
                </a:p>
              </p:txBody>
            </p:sp>
          </p:grpSp>
        </p:grp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4291211" y="762696"/>
              <a:ext cx="2470885" cy="31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7" rIns="91433" bIns="45717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/>
                <a:t>Community</a:t>
              </a:r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126065"/>
            <a:ext cx="9906000" cy="96301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  <a:cs typeface="Earthwerk"/>
              </a:rPr>
              <a:t>Huge Cost Of Security For Rhinos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067581" y="868364"/>
            <a:ext cx="2838420" cy="963016"/>
          </a:xfrm>
          <a:prstGeom prst="rect">
            <a:avLst/>
          </a:prstGeom>
        </p:spPr>
        <p:txBody>
          <a:bodyPr vert="horz" lIns="91433" tIns="45717" rIns="91433" bIns="45717" rtlCol="0" anchor="ctr">
            <a:normAutofit fontScale="92500"/>
          </a:bodyPr>
          <a:lstStyle>
            <a:lvl1pPr algn="ctr" defTabSz="4571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94948B"/>
                </a:solidFill>
                <a:latin typeface="+mn-lt"/>
                <a:cs typeface="Earthwerk"/>
              </a:rPr>
              <a:t>Annual Cost Of Rhino Protection: US$ 1.5m+</a:t>
            </a:r>
            <a:endParaRPr lang="en-US" sz="2400" cap="all" dirty="0">
              <a:solidFill>
                <a:srgbClr val="94948B"/>
              </a:solidFill>
              <a:latin typeface="Earthwerk"/>
              <a:cs typeface="Earthwerk"/>
            </a:endParaRPr>
          </a:p>
        </p:txBody>
      </p:sp>
      <p:pic>
        <p:nvPicPr>
          <p:cNvPr id="34" name="Picture 33" descr="OP_Logo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86981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  <a:cs typeface="Earthwerk"/>
              </a:rPr>
              <a:t>Security Measures</a:t>
            </a:r>
          </a:p>
        </p:txBody>
      </p:sp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27" y="4040076"/>
            <a:ext cx="3506952" cy="234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51" y="1540092"/>
            <a:ext cx="6504528" cy="315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2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Documents and Settings\SRakowski\Desktop\Mark NWT presentation\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116946" y="333375"/>
            <a:ext cx="4368271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Fauna &amp; Flora International works on over </a:t>
            </a:r>
            <a:r>
              <a:rPr lang="en-US" altLang="en-US" sz="2400" b="1">
                <a:solidFill>
                  <a:srgbClr val="175A1D"/>
                </a:solidFill>
              </a:rPr>
              <a:t>140 projects </a:t>
            </a:r>
            <a:r>
              <a:rPr lang="en-US" altLang="en-US" sz="2400"/>
              <a:t>in more than </a:t>
            </a:r>
            <a:r>
              <a:rPr lang="en-US" altLang="en-US" sz="2400" b="1">
                <a:solidFill>
                  <a:srgbClr val="175A1D"/>
                </a:solidFill>
              </a:rPr>
              <a:t>50 countries </a:t>
            </a:r>
            <a:r>
              <a:rPr lang="en-US" altLang="en-US" sz="2400"/>
              <a:t>around the world. </a:t>
            </a:r>
            <a:endParaRPr lang="en-GB" altLang="en-US" sz="24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8" y="5813627"/>
            <a:ext cx="2568575" cy="95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3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advClick="0" advTm="20000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5441" r="7826"/>
          <a:stretch/>
        </p:blipFill>
        <p:spPr>
          <a:xfrm>
            <a:off x="272823" y="141014"/>
            <a:ext cx="4556866" cy="3901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5137967" y="121449"/>
            <a:ext cx="4439203" cy="3899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4604"/>
            <a:ext cx="9906000" cy="26699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519" y="121449"/>
            <a:ext cx="4841422" cy="695735"/>
          </a:xfrm>
          <a:prstGeom prst="rect">
            <a:avLst/>
          </a:prstGeom>
          <a:noFill/>
        </p:spPr>
        <p:txBody>
          <a:bodyPr wrap="square" lIns="79406" tIns="39703" rIns="79406" bIns="39703" rtlCol="0">
            <a:spAutoFit/>
          </a:bodyPr>
          <a:lstStyle/>
          <a:p>
            <a:r>
              <a:rPr lang="en-US" sz="4000" dirty="0"/>
              <a:t>Major Challenges</a:t>
            </a:r>
          </a:p>
        </p:txBody>
      </p:sp>
    </p:spTree>
    <p:extLst>
      <p:ext uri="{BB962C8B-B14F-4D97-AF65-F5344CB8AC3E}">
        <p14:creationId xmlns:p14="http://schemas.microsoft.com/office/powerpoint/2010/main" val="17779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push dir="u"/>
      </p:transition>
    </mc:Choice>
    <mc:Fallback xmlns="">
      <p:transition advClick="0" advTm="20000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_Logo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Priorities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0099" y="1600201"/>
            <a:ext cx="8063593" cy="4525963"/>
          </a:xfrm>
        </p:spPr>
        <p:txBody>
          <a:bodyPr/>
          <a:lstStyle/>
          <a:p>
            <a:r>
              <a:rPr lang="en-GB" dirty="0"/>
              <a:t>Drought mitigation strategies across wider landscape</a:t>
            </a:r>
          </a:p>
          <a:p>
            <a:r>
              <a:rPr lang="en-GB" dirty="0"/>
              <a:t>Strengthen and extend community collaboration &amp; development </a:t>
            </a:r>
          </a:p>
          <a:p>
            <a:r>
              <a:rPr lang="en-GB" dirty="0"/>
              <a:t>Strengthen integration into wider socio-political landscape</a:t>
            </a:r>
          </a:p>
          <a:p>
            <a:r>
              <a:rPr lang="en-GB" dirty="0"/>
              <a:t>Extension of connectivity – black rhino ++</a:t>
            </a:r>
          </a:p>
        </p:txBody>
      </p:sp>
    </p:spTree>
    <p:extLst>
      <p:ext uri="{BB962C8B-B14F-4D97-AF65-F5344CB8AC3E}">
        <p14:creationId xmlns:p14="http://schemas.microsoft.com/office/powerpoint/2010/main" val="15776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ikipia Conservacy bounda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996679"/>
            <a:ext cx="7344815" cy="567553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26065"/>
            <a:ext cx="9906000" cy="9630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Earthwerk"/>
              </a:rPr>
              <a:t>Vision: Wider Laikipia Landscape</a:t>
            </a:r>
          </a:p>
        </p:txBody>
      </p:sp>
      <p:pic>
        <p:nvPicPr>
          <p:cNvPr id="4" name="Picture 3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latin typeface="Earthwerk"/>
              </a:rPr>
              <a:t>Potential Rhino (And Other Species) Expansion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5680" y="3608614"/>
            <a:ext cx="3660320" cy="2517549"/>
          </a:xfrm>
        </p:spPr>
        <p:txBody>
          <a:bodyPr>
            <a:normAutofit/>
          </a:bodyPr>
          <a:lstStyle/>
          <a:p>
            <a:r>
              <a:rPr lang="en-GB" sz="2600" dirty="0">
                <a:ea typeface="Verdana" panose="020B0604030504040204" pitchFamily="34" charset="0"/>
                <a:cs typeface="Verdana" panose="020B0604030504040204" pitchFamily="34" charset="0"/>
              </a:rPr>
              <a:t>Black Rhino </a:t>
            </a:r>
            <a:r>
              <a:rPr lang="en-GB" sz="2600" dirty="0" err="1">
                <a:ea typeface="Verdana" panose="020B0604030504040204" pitchFamily="34" charset="0"/>
                <a:cs typeface="Verdana" panose="020B0604030504040204" pitchFamily="34" charset="0"/>
              </a:rPr>
              <a:t>Popn</a:t>
            </a:r>
            <a:r>
              <a:rPr lang="en-GB" sz="2600" dirty="0">
                <a:ea typeface="Verdana" panose="020B0604030504040204" pitchFamily="34" charset="0"/>
                <a:cs typeface="Verdana" panose="020B0604030504040204" pitchFamily="34" charset="0"/>
              </a:rPr>
              <a:t>: 114</a:t>
            </a:r>
          </a:p>
          <a:p>
            <a:r>
              <a:rPr lang="en-GB" sz="2600" dirty="0">
                <a:ea typeface="Verdana" panose="020B0604030504040204" pitchFamily="34" charset="0"/>
                <a:cs typeface="Verdana" panose="020B0604030504040204" pitchFamily="34" charset="0"/>
              </a:rPr>
              <a:t>Southern White Rhino </a:t>
            </a:r>
            <a:r>
              <a:rPr lang="en-GB" sz="2600" dirty="0" err="1">
                <a:ea typeface="Verdana" panose="020B0604030504040204" pitchFamily="34" charset="0"/>
                <a:cs typeface="Verdana" panose="020B0604030504040204" pitchFamily="34" charset="0"/>
              </a:rPr>
              <a:t>Popn</a:t>
            </a:r>
            <a:r>
              <a:rPr lang="en-GB" sz="2600" dirty="0">
                <a:ea typeface="Verdana" panose="020B0604030504040204" pitchFamily="34" charset="0"/>
                <a:cs typeface="Verdana" panose="020B0604030504040204" pitchFamily="34" charset="0"/>
              </a:rPr>
              <a:t>: 27 </a:t>
            </a:r>
          </a:p>
          <a:p>
            <a:r>
              <a:rPr lang="en-GB" sz="2600" dirty="0">
                <a:ea typeface="Verdana" panose="020B0604030504040204" pitchFamily="34" charset="0"/>
                <a:cs typeface="Verdana" panose="020B0604030504040204" pitchFamily="34" charset="0"/>
              </a:rPr>
              <a:t>Northern White Rhino </a:t>
            </a:r>
            <a:r>
              <a:rPr lang="en-GB" sz="2600" dirty="0" err="1">
                <a:ea typeface="Verdana" panose="020B0604030504040204" pitchFamily="34" charset="0"/>
                <a:cs typeface="Verdana" panose="020B0604030504040204" pitchFamily="34" charset="0"/>
              </a:rPr>
              <a:t>Popn</a:t>
            </a:r>
            <a:r>
              <a:rPr lang="en-GB" sz="2600" dirty="0">
                <a:ea typeface="Verdana" panose="020B0604030504040204" pitchFamily="34" charset="0"/>
                <a:cs typeface="Verdana" panose="020B0604030504040204" pitchFamily="34" charset="0"/>
              </a:rPr>
              <a:t>: 3</a:t>
            </a:r>
          </a:p>
          <a:p>
            <a:endParaRPr lang="en-GB" dirty="0"/>
          </a:p>
        </p:txBody>
      </p:sp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3" y="1604563"/>
            <a:ext cx="6249929" cy="509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1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advClick="0" advTm="2000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_Logo_shorth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50" y="3178943"/>
            <a:ext cx="1202509" cy="12025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57354" y="6176824"/>
            <a:ext cx="1348646" cy="591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en-US"/>
          </a:p>
        </p:txBody>
      </p:sp>
      <p:pic>
        <p:nvPicPr>
          <p:cNvPr id="7" name="Picture 4" descr="http://communitycarbonpool.info/wp-content/uploads/2012/03/ffi-logo-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35" y="3121051"/>
            <a:ext cx="2983894" cy="110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16781" y="2434147"/>
            <a:ext cx="357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1C4A00"/>
                </a:solidFill>
                <a:latin typeface="Earthwerk"/>
                <a:cs typeface="Earthwerk"/>
              </a:rPr>
              <a:t>Thank you</a:t>
            </a:r>
            <a:endParaRPr lang="en-US" sz="1200" dirty="0">
              <a:solidFill>
                <a:srgbClr val="1C4A00"/>
              </a:solidFill>
              <a:latin typeface="Earthwerk"/>
              <a:cs typeface="Earthwerk"/>
            </a:endParaRPr>
          </a:p>
        </p:txBody>
      </p:sp>
    </p:spTree>
    <p:extLst>
      <p:ext uri="{BB962C8B-B14F-4D97-AF65-F5344CB8AC3E}">
        <p14:creationId xmlns:p14="http://schemas.microsoft.com/office/powerpoint/2010/main" val="23850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3677" y="1600201"/>
            <a:ext cx="653864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94555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26065"/>
            <a:ext cx="9906000" cy="96301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  <a:cs typeface="Earthwerk"/>
              </a:rPr>
              <a:t>Greater </a:t>
            </a:r>
            <a:r>
              <a:rPr lang="en-US" dirty="0" err="1">
                <a:latin typeface="+mn-lt"/>
                <a:cs typeface="Earthwerk"/>
              </a:rPr>
              <a:t>Ewaso</a:t>
            </a:r>
            <a:r>
              <a:rPr lang="en-US" dirty="0">
                <a:latin typeface="+mn-lt"/>
                <a:cs typeface="Earthwerk"/>
              </a:rPr>
              <a:t> / NRT Landscape</a:t>
            </a:r>
          </a:p>
        </p:txBody>
      </p:sp>
      <p:pic>
        <p:nvPicPr>
          <p:cNvPr id="4" name="Picture 3" descr="OP_Logo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8" y="971743"/>
            <a:ext cx="8121352" cy="54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4" y="153525"/>
            <a:ext cx="3546021" cy="266315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  <a:cs typeface="Earthwerk"/>
              </a:rPr>
              <a:t>Ecosystem Scale Wildlife Movement</a:t>
            </a:r>
          </a:p>
        </p:txBody>
      </p:sp>
      <p:pic>
        <p:nvPicPr>
          <p:cNvPr id="4" name="Content Placeholder 3" descr="NRT-Brochure-map-cop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4347" y="92709"/>
            <a:ext cx="4667887" cy="6597723"/>
          </a:xfrm>
        </p:spPr>
      </p:pic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0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0" y="59620"/>
            <a:ext cx="4622800" cy="171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Content Placeholder 2"/>
          <p:cNvSpPr>
            <a:spLocks noGrp="1"/>
          </p:cNvSpPr>
          <p:nvPr>
            <p:ph idx="1"/>
          </p:nvPr>
        </p:nvSpPr>
        <p:spPr bwMode="auto">
          <a:xfrm>
            <a:off x="873578" y="2032907"/>
            <a:ext cx="8537121" cy="43964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altLang="en-US" sz="3600" dirty="0"/>
          </a:p>
        </p:txBody>
      </p:sp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90" y="1453243"/>
            <a:ext cx="7757244" cy="540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070" y="414154"/>
            <a:ext cx="3327331" cy="12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0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advClick="0" advTm="20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0" descr="cattleandwildlif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" b="6007"/>
          <a:stretch>
            <a:fillRect/>
          </a:stretch>
        </p:blipFill>
        <p:spPr>
          <a:xfrm>
            <a:off x="406977" y="964426"/>
            <a:ext cx="9137557" cy="350734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26065"/>
            <a:ext cx="9906000" cy="96301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  <a:cs typeface="Earthwerk"/>
              </a:rPr>
              <a:t>Integrated Land Management System</a:t>
            </a:r>
          </a:p>
        </p:txBody>
      </p:sp>
      <p:pic>
        <p:nvPicPr>
          <p:cNvPr id="5" name="Content Placeholder 4" descr="Boma sites from the air, re-growin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19000" y="4538492"/>
            <a:ext cx="3301733" cy="2202875"/>
          </a:xfrm>
          <a:ln w="12700">
            <a:noFill/>
          </a:ln>
        </p:spPr>
      </p:pic>
      <p:pic>
        <p:nvPicPr>
          <p:cNvPr id="6" name="Picture 6" descr="C:\Documents and Settings\Richard\My Documents\OP pictures\Cattle and game and hotspots\evening bo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490" y="4538491"/>
            <a:ext cx="2935820" cy="22018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 descr="OP_Logo_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26065"/>
            <a:ext cx="9906000" cy="96301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  <a:cs typeface="Earthwerk"/>
              </a:rPr>
              <a:t>Black Rhino Success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3458" y="1335326"/>
            <a:ext cx="9208822" cy="4393483"/>
            <a:chOff x="303458" y="1335326"/>
            <a:chExt cx="9208822" cy="4393483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58" y="1335326"/>
              <a:ext cx="9208822" cy="4393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 descr="BlackRhin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57" y="1934626"/>
              <a:ext cx="3480707" cy="2292916"/>
            </a:xfrm>
            <a:prstGeom prst="rect">
              <a:avLst/>
            </a:prstGeom>
          </p:spPr>
        </p:pic>
      </p:grpSp>
      <p:pic>
        <p:nvPicPr>
          <p:cNvPr id="7" name="Picture 6" descr="OP_Logo_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6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86981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  <a:cs typeface="Earthwerk"/>
              </a:rPr>
              <a:t>Northern White Rhino</a:t>
            </a:r>
          </a:p>
        </p:txBody>
      </p:sp>
      <p:pic>
        <p:nvPicPr>
          <p:cNvPr id="4" name="Picture 1" descr="295304_10150604654261400_64146191399_9636304_1896281293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6" b="11926"/>
          <a:stretch>
            <a:fillRect/>
          </a:stretch>
        </p:blipFill>
        <p:spPr bwMode="auto">
          <a:xfrm>
            <a:off x="495300" y="1346202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OP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84" y="6175398"/>
            <a:ext cx="1479316" cy="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235</Words>
  <Application>Microsoft Office PowerPoint</Application>
  <PresentationFormat>A4 Paper (210x297 mm)</PresentationFormat>
  <Paragraphs>75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Arial Black</vt:lpstr>
      <vt:lpstr>Calibri</vt:lpstr>
      <vt:lpstr>Earthwerk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Greater Ewaso / NRT Landscape</vt:lpstr>
      <vt:lpstr>Ecosystem Scale Wildlife Movement</vt:lpstr>
      <vt:lpstr>PowerPoint Presentation</vt:lpstr>
      <vt:lpstr>Integrated Land Management System</vt:lpstr>
      <vt:lpstr>Black Rhino Success</vt:lpstr>
      <vt:lpstr>Northern White Rhino</vt:lpstr>
      <vt:lpstr>PowerPoint Presentation</vt:lpstr>
      <vt:lpstr>OPC Schools Program</vt:lpstr>
      <vt:lpstr>PowerPoint Presentation</vt:lpstr>
      <vt:lpstr>Community Water Projects</vt:lpstr>
      <vt:lpstr>PowerPoint Presentation</vt:lpstr>
      <vt:lpstr>PowerPoint Presentation</vt:lpstr>
      <vt:lpstr>PowerPoint Presentation</vt:lpstr>
      <vt:lpstr>Sources of Income – FY 2016</vt:lpstr>
      <vt:lpstr>Huge Cost Of Security For Rhinos</vt:lpstr>
      <vt:lpstr>Security Measures</vt:lpstr>
      <vt:lpstr>PowerPoint Presentation</vt:lpstr>
      <vt:lpstr>Future Priorities</vt:lpstr>
      <vt:lpstr>Vision: Wider Laikipia Landscape</vt:lpstr>
      <vt:lpstr>Potential Rhino (And Other Species) Expansion Areas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Breare</dc:creator>
  <cp:lastModifiedBy>Amy Wiedemann</cp:lastModifiedBy>
  <cp:revision>260</cp:revision>
  <cp:lastPrinted>2014-10-26T11:24:44Z</cp:lastPrinted>
  <dcterms:created xsi:type="dcterms:W3CDTF">2014-10-26T11:21:11Z</dcterms:created>
  <dcterms:modified xsi:type="dcterms:W3CDTF">2017-10-11T12:24:11Z</dcterms:modified>
</cp:coreProperties>
</file>